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7" r:id="rId2"/>
    <p:sldId id="273" r:id="rId3"/>
    <p:sldId id="274" r:id="rId4"/>
    <p:sldId id="275" r:id="rId5"/>
    <p:sldId id="282" r:id="rId6"/>
    <p:sldId id="283" r:id="rId7"/>
    <p:sldId id="272" r:id="rId8"/>
    <p:sldId id="276" r:id="rId9"/>
    <p:sldId id="277" r:id="rId10"/>
    <p:sldId id="279" r:id="rId11"/>
    <p:sldId id="280" r:id="rId12"/>
    <p:sldId id="281" r:id="rId13"/>
  </p:sldIdLst>
  <p:sldSz cx="9144000" cy="6858000" type="screen4x3"/>
  <p:notesSz cx="6834188" cy="99790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43">
          <p15:clr>
            <a:srgbClr val="A4A3A4"/>
          </p15:clr>
        </p15:guide>
        <p15:guide id="2" pos="215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8F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000" autoAdjust="0"/>
    <p:restoredTop sz="86389" autoAdjust="0"/>
  </p:normalViewPr>
  <p:slideViewPr>
    <p:cSldViewPr>
      <p:cViewPr varScale="1">
        <p:scale>
          <a:sx n="45" d="100"/>
          <a:sy n="45" d="100"/>
        </p:scale>
        <p:origin x="52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586" y="-78"/>
      </p:cViewPr>
      <p:guideLst>
        <p:guide orient="horz" pos="3143"/>
        <p:guide pos="215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61590" cy="499113"/>
          </a:xfrm>
          <a:prstGeom prst="rect">
            <a:avLst/>
          </a:prstGeom>
        </p:spPr>
        <p:txBody>
          <a:bodyPr vert="horz" lIns="93616" tIns="46808" rIns="93616" bIns="4680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70966" y="0"/>
            <a:ext cx="2961590" cy="499113"/>
          </a:xfrm>
          <a:prstGeom prst="rect">
            <a:avLst/>
          </a:prstGeom>
        </p:spPr>
        <p:txBody>
          <a:bodyPr vert="horz" lIns="93616" tIns="46808" rIns="93616" bIns="46808" rtlCol="0"/>
          <a:lstStyle>
            <a:lvl1pPr algn="r">
              <a:defRPr sz="1200"/>
            </a:lvl1pPr>
          </a:lstStyle>
          <a:p>
            <a:fld id="{C2B5E033-7855-4120-A497-52CFFF14420F}" type="datetimeFigureOut">
              <a:rPr lang="en-GB" smtClean="0"/>
              <a:t>16/05/2018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78292"/>
            <a:ext cx="2961590" cy="499113"/>
          </a:xfrm>
          <a:prstGeom prst="rect">
            <a:avLst/>
          </a:prstGeom>
        </p:spPr>
        <p:txBody>
          <a:bodyPr vert="horz" lIns="93616" tIns="46808" rIns="93616" bIns="4680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70966" y="9478292"/>
            <a:ext cx="2961590" cy="499113"/>
          </a:xfrm>
          <a:prstGeom prst="rect">
            <a:avLst/>
          </a:prstGeom>
        </p:spPr>
        <p:txBody>
          <a:bodyPr vert="horz" lIns="93616" tIns="46808" rIns="93616" bIns="46808" rtlCol="0" anchor="b"/>
          <a:lstStyle>
            <a:lvl1pPr algn="r">
              <a:defRPr sz="1200"/>
            </a:lvl1pPr>
          </a:lstStyle>
          <a:p>
            <a:fld id="{32525E5E-3DD8-4CFB-9021-C1F38AAFC6C5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042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61481" cy="498951"/>
          </a:xfrm>
          <a:prstGeom prst="rect">
            <a:avLst/>
          </a:prstGeom>
        </p:spPr>
        <p:txBody>
          <a:bodyPr vert="horz" lIns="93616" tIns="46808" rIns="93616" bIns="4680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1126" y="1"/>
            <a:ext cx="2961481" cy="498951"/>
          </a:xfrm>
          <a:prstGeom prst="rect">
            <a:avLst/>
          </a:prstGeom>
        </p:spPr>
        <p:txBody>
          <a:bodyPr vert="horz" lIns="93616" tIns="46808" rIns="93616" bIns="46808" rtlCol="0"/>
          <a:lstStyle>
            <a:lvl1pPr algn="r">
              <a:defRPr sz="1200"/>
            </a:lvl1pPr>
          </a:lstStyle>
          <a:p>
            <a:fld id="{B8279945-6093-44A8-8F33-1081054CE9A0}" type="datetimeFigureOut">
              <a:rPr lang="en-GB" smtClean="0"/>
              <a:t>16/05/2018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9300"/>
            <a:ext cx="4989512" cy="37417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616" tIns="46808" rIns="93616" bIns="4680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3420" y="4740038"/>
            <a:ext cx="5467350" cy="4490561"/>
          </a:xfrm>
          <a:prstGeom prst="rect">
            <a:avLst/>
          </a:prstGeom>
        </p:spPr>
        <p:txBody>
          <a:bodyPr vert="horz" lIns="93616" tIns="46808" rIns="93616" bIns="468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78342"/>
            <a:ext cx="2961481" cy="498951"/>
          </a:xfrm>
          <a:prstGeom prst="rect">
            <a:avLst/>
          </a:prstGeom>
        </p:spPr>
        <p:txBody>
          <a:bodyPr vert="horz" lIns="93616" tIns="46808" rIns="93616" bIns="4680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1126" y="9478342"/>
            <a:ext cx="2961481" cy="498951"/>
          </a:xfrm>
          <a:prstGeom prst="rect">
            <a:avLst/>
          </a:prstGeom>
        </p:spPr>
        <p:txBody>
          <a:bodyPr vert="horz" lIns="93616" tIns="46808" rIns="93616" bIns="46808" rtlCol="0" anchor="b"/>
          <a:lstStyle>
            <a:lvl1pPr algn="r">
              <a:defRPr sz="1200"/>
            </a:lvl1pPr>
          </a:lstStyle>
          <a:p>
            <a:fld id="{BC27BA95-729A-4151-91A1-9A30B705B0E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813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7BA95-729A-4151-91A1-9A30B705B0E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234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4EF34-4F42-47AB-986E-F14B9E0DE873}" type="datetime1">
              <a:rPr lang="en-GB" smtClean="0"/>
              <a:t>16/05/2018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DE93-3AD9-4F9C-B6CA-0F58B251D7A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597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F0FA5-66AE-468A-B231-8CF39F45CC52}" type="datetime1">
              <a:rPr lang="en-GB" smtClean="0"/>
              <a:t>16/05/2018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DE93-3AD9-4F9C-B6CA-0F58B251D7A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747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95FAE-E38F-4670-A2E4-2A10208BA7A7}" type="datetime1">
              <a:rPr lang="en-GB" smtClean="0"/>
              <a:t>16/05/2018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DE93-3AD9-4F9C-B6CA-0F58B251D7A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776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CFADB-5A3B-40B2-BED4-B035311497C6}" type="datetime1">
              <a:rPr lang="en-GB" smtClean="0"/>
              <a:t>16/05/2018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DE93-3AD9-4F9C-B6CA-0F58B251D7A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222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72201-FC84-46ED-8791-89194F3BF7AF}" type="datetime1">
              <a:rPr lang="en-GB" smtClean="0"/>
              <a:t>16/05/2018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DE93-3AD9-4F9C-B6CA-0F58B251D7A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894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AEAE4-11A4-40A5-B801-FC70B0B3D9A8}" type="datetime1">
              <a:rPr lang="en-GB" smtClean="0"/>
              <a:t>16/05/2018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DE93-3AD9-4F9C-B6CA-0F58B251D7A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98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138AB-6259-41E8-9EBF-67FF1A13A6BB}" type="datetime1">
              <a:rPr lang="en-GB" smtClean="0"/>
              <a:t>16/05/2018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DE93-3AD9-4F9C-B6CA-0F58B251D7A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075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EC5F8-CAE7-4909-A104-B05B18C6B0B9}" type="datetime1">
              <a:rPr lang="en-GB" smtClean="0"/>
              <a:t>16/05/2018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DE93-3AD9-4F9C-B6CA-0F58B251D7A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087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37CCA-23AC-4BC7-A4FB-66F86DA66488}" type="datetime1">
              <a:rPr lang="en-GB" smtClean="0"/>
              <a:t>16/05/2018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DE93-3AD9-4F9C-B6CA-0F58B251D7A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003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3A174-BF65-4230-9717-26CCBB91200D}" type="datetime1">
              <a:rPr lang="en-GB" smtClean="0"/>
              <a:t>16/05/2018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DE93-3AD9-4F9C-B6CA-0F58B251D7A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520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4B3F3-B3E0-4354-8BE0-2BC7D5079641}" type="datetime1">
              <a:rPr lang="en-GB" smtClean="0"/>
              <a:t>16/05/2018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DE93-3AD9-4F9C-B6CA-0F58B251D7A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20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D957F-D441-4BA6-848A-1B57B17D38C8}" type="datetime1">
              <a:rPr lang="en-GB" smtClean="0"/>
              <a:t>16/05/2018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5DE93-3AD9-4F9C-B6CA-0F58B251D7A6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883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0" y="5589240"/>
            <a:ext cx="9036496" cy="0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395536" y="5709459"/>
            <a:ext cx="2736304" cy="1175925"/>
            <a:chOff x="395536" y="5445224"/>
            <a:chExt cx="2736304" cy="117592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5445224"/>
              <a:ext cx="2736304" cy="1175925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331640" y="5805264"/>
              <a:ext cx="18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1992-2017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115616" y="2060848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B050"/>
                </a:solidFill>
              </a:rPr>
              <a:t>The Stakeholder’s perspective in Pharmacy Education</a:t>
            </a:r>
          </a:p>
        </p:txBody>
      </p:sp>
    </p:spTree>
    <p:extLst>
      <p:ext uri="{BB962C8B-B14F-4D97-AF65-F5344CB8AC3E}">
        <p14:creationId xmlns:p14="http://schemas.microsoft.com/office/powerpoint/2010/main" val="39654569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827584" y="2878321"/>
            <a:ext cx="7416824" cy="1152128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8677" y="3026025"/>
            <a:ext cx="7499176" cy="820688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Pharmacy as an </a:t>
            </a:r>
            <a:r>
              <a:rPr lang="en-GB" b="1" dirty="0">
                <a:solidFill>
                  <a:srgbClr val="FF0000"/>
                </a:solidFill>
              </a:rPr>
              <a:t>Anchoring Profession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DE93-3AD9-4F9C-B6CA-0F58B251D7A6}" type="slidenum">
              <a:rPr lang="en-GB" smtClean="0"/>
              <a:t>10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484536" y="1188832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Scientists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32445" y="1052736"/>
            <a:ext cx="29935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Other healthcare professionals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34612" y="1069031"/>
            <a:ext cx="2359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Economists and Administrators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993966" y="1724349"/>
            <a:ext cx="648072" cy="108012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712070" y="1834205"/>
            <a:ext cx="0" cy="1008112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7092280" y="1870209"/>
            <a:ext cx="360040" cy="1008112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995936" y="494019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Patient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20842" y="1088290"/>
            <a:ext cx="2359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Regulators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5724128" y="1549955"/>
            <a:ext cx="0" cy="1292362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Down Arrow 20"/>
          <p:cNvSpPr/>
          <p:nvPr/>
        </p:nvSpPr>
        <p:spPr>
          <a:xfrm>
            <a:off x="4355976" y="3846713"/>
            <a:ext cx="552289" cy="1093477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>
            <a:off x="0" y="5589240"/>
            <a:ext cx="9036496" cy="0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395536" y="5709459"/>
            <a:ext cx="2736304" cy="1175925"/>
            <a:chOff x="395536" y="5445224"/>
            <a:chExt cx="2736304" cy="1175925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5445224"/>
              <a:ext cx="2736304" cy="1175925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1331640" y="5805264"/>
              <a:ext cx="18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1992-2017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5940152" y="5639422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</a:rPr>
              <a:t>EAFP Position Paper 2018</a:t>
            </a:r>
          </a:p>
        </p:txBody>
      </p:sp>
    </p:spTree>
    <p:extLst>
      <p:ext uri="{BB962C8B-B14F-4D97-AF65-F5344CB8AC3E}">
        <p14:creationId xmlns:p14="http://schemas.microsoft.com/office/powerpoint/2010/main" val="2708811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664" y="506642"/>
            <a:ext cx="6408712" cy="4381947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2800" b="1" dirty="0"/>
              <a:t>It is recommended that this patient-oriented inspiration is transmitted in pharmacy education by providing a </a:t>
            </a:r>
            <a:r>
              <a:rPr lang="en-GB" sz="2800" b="1" dirty="0">
                <a:solidFill>
                  <a:srgbClr val="00B050"/>
                </a:solidFill>
              </a:rPr>
              <a:t>science-based patient-centred approach</a:t>
            </a:r>
            <a:r>
              <a:rPr lang="en-GB" sz="2800" b="1" dirty="0"/>
              <a:t> which embraces skills that contribute to patient safety in terms of logic processing, accountability, error minimisation and risk mitigation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DE93-3AD9-4F9C-B6CA-0F58B251D7A6}" type="slidenum">
              <a:rPr lang="en-GB" smtClean="0"/>
              <a:t>11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940152" y="5639422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</a:rPr>
              <a:t>EAFP Position Paper 2018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5589240"/>
            <a:ext cx="9036496" cy="0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395536" y="5709459"/>
            <a:ext cx="2736304" cy="1175925"/>
            <a:chOff x="395536" y="5445224"/>
            <a:chExt cx="2736304" cy="117592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5445224"/>
              <a:ext cx="2736304" cy="1175925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331640" y="5805264"/>
              <a:ext cx="18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1992-2017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3600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6500872" y="1052736"/>
            <a:ext cx="2391817" cy="96182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6500873" y="4002800"/>
            <a:ext cx="2391817" cy="96182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317606" y="4103041"/>
            <a:ext cx="2391817" cy="96182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AutoShape 2" descr="Image result for globalisation"/>
          <p:cNvSpPr>
            <a:spLocks noChangeAspect="1" noChangeArrowheads="1"/>
          </p:cNvSpPr>
          <p:nvPr/>
        </p:nvSpPr>
        <p:spPr bwMode="auto">
          <a:xfrm>
            <a:off x="155575" y="-192617"/>
            <a:ext cx="3048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4" descr="Image result for globalisation"/>
          <p:cNvSpPr>
            <a:spLocks noChangeAspect="1" noChangeArrowheads="1"/>
          </p:cNvSpPr>
          <p:nvPr/>
        </p:nvSpPr>
        <p:spPr bwMode="auto">
          <a:xfrm>
            <a:off x="307975" y="10583"/>
            <a:ext cx="304800" cy="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8981" y="1183568"/>
            <a:ext cx="2430682" cy="3781061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04250-613F-4554-B44F-03A9E6B9A483}" type="slidenum">
              <a:rPr lang="en-GB" sz="1050" b="1" smtClean="0"/>
              <a:pPr/>
              <a:t>12</a:t>
            </a:fld>
            <a:endParaRPr lang="en-GB" sz="1050" b="1" dirty="0"/>
          </a:p>
        </p:txBody>
      </p:sp>
      <p:sp>
        <p:nvSpPr>
          <p:cNvPr id="7" name="Oval 6"/>
          <p:cNvSpPr/>
          <p:nvPr/>
        </p:nvSpPr>
        <p:spPr>
          <a:xfrm>
            <a:off x="971600" y="665107"/>
            <a:ext cx="6856637" cy="4780117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516216" y="1187959"/>
            <a:ext cx="2383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Teaching method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8263" y="4353124"/>
            <a:ext cx="2383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Team players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16216" y="4077071"/>
            <a:ext cx="2383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Preparedness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07975" y="1052736"/>
            <a:ext cx="2391817" cy="96182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28263" y="1183568"/>
            <a:ext cx="23834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Science-practice balance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76235"/>
            <a:ext cx="7339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B050"/>
                </a:solidFill>
              </a:rPr>
              <a:t>Four pillars of relevant pharmacy education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5589240"/>
            <a:ext cx="9036496" cy="0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395536" y="5709459"/>
            <a:ext cx="2736304" cy="1175925"/>
            <a:chOff x="395536" y="5445224"/>
            <a:chExt cx="2736304" cy="1175925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5445224"/>
              <a:ext cx="2736304" cy="1175925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1331640" y="5805264"/>
              <a:ext cx="18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1992-2017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940152" y="5639422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</a:rPr>
              <a:t>EAFP Position Paper 2018</a:t>
            </a:r>
          </a:p>
        </p:txBody>
      </p:sp>
    </p:spTree>
    <p:extLst>
      <p:ext uri="{BB962C8B-B14F-4D97-AF65-F5344CB8AC3E}">
        <p14:creationId xmlns:p14="http://schemas.microsoft.com/office/powerpoint/2010/main" val="2379096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95536" y="1700808"/>
            <a:ext cx="7848872" cy="720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75274" y="5243130"/>
            <a:ext cx="8085157" cy="9979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95536" y="2934807"/>
            <a:ext cx="8064896" cy="21236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DE93-3AD9-4F9C-B6CA-0F58B251D7A6}" type="slidenum">
              <a:rPr lang="en-GB" smtClean="0"/>
              <a:t>2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051720" y="476672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B050"/>
                </a:solidFill>
              </a:rPr>
              <a:t>Pharmacy Education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1700808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Pharmacy studies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0" y="1700808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Pharmaceutical sciences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5275" y="2814027"/>
            <a:ext cx="77048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/>
              <a:t>Advanced Masters </a:t>
            </a:r>
          </a:p>
          <a:p>
            <a:pPr>
              <a:lnSpc>
                <a:spcPct val="150000"/>
              </a:lnSpc>
            </a:pPr>
            <a:r>
              <a:rPr lang="en-GB" sz="2400" b="1" dirty="0"/>
              <a:t>	Hospital Pharmacy	</a:t>
            </a:r>
          </a:p>
          <a:p>
            <a:pPr>
              <a:lnSpc>
                <a:spcPct val="150000"/>
              </a:lnSpc>
            </a:pPr>
            <a:r>
              <a:rPr lang="en-GB" sz="2400" b="1" dirty="0"/>
              <a:t>	Industrial Pharmacy</a:t>
            </a:r>
          </a:p>
          <a:p>
            <a:pPr>
              <a:lnSpc>
                <a:spcPct val="150000"/>
              </a:lnSpc>
            </a:pPr>
            <a:r>
              <a:rPr lang="en-GB" sz="2400" b="1" dirty="0"/>
              <a:t>	Pharmaceutical Technology</a:t>
            </a:r>
            <a:r>
              <a:rPr lang="en-GB" dirty="0"/>
              <a:t>	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5275" y="5451604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Doctoral studies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2843808" y="1916832"/>
            <a:ext cx="1584176" cy="0"/>
          </a:xfrm>
          <a:prstGeom prst="lin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5436096" y="3068960"/>
            <a:ext cx="2520280" cy="10081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5617096" y="3229525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Residencies?</a:t>
            </a:r>
          </a:p>
        </p:txBody>
      </p:sp>
    </p:spTree>
    <p:extLst>
      <p:ext uri="{BB962C8B-B14F-4D97-AF65-F5344CB8AC3E}">
        <p14:creationId xmlns:p14="http://schemas.microsoft.com/office/powerpoint/2010/main" val="3214929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95536" y="1700808"/>
            <a:ext cx="7848872" cy="7200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95536" y="2934807"/>
            <a:ext cx="5400600" cy="193207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5622341" y="2245327"/>
            <a:ext cx="2160240" cy="2087593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907433" y="2297517"/>
            <a:ext cx="2746648" cy="2031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b="1" dirty="0"/>
              <a:t>Technology</a:t>
            </a:r>
          </a:p>
          <a:p>
            <a:endParaRPr lang="en-GB" b="1" dirty="0"/>
          </a:p>
          <a:p>
            <a:r>
              <a:rPr lang="en-GB" b="1" dirty="0"/>
              <a:t>Engineering</a:t>
            </a:r>
          </a:p>
          <a:p>
            <a:endParaRPr lang="en-GB" b="1" dirty="0"/>
          </a:p>
          <a:p>
            <a:r>
              <a:rPr lang="en-GB" b="1" dirty="0"/>
              <a:t>Business</a:t>
            </a:r>
          </a:p>
          <a:p>
            <a:endParaRPr lang="en-GB" b="1" dirty="0"/>
          </a:p>
          <a:p>
            <a:r>
              <a:rPr lang="en-GB" b="1" dirty="0"/>
              <a:t>Informatics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5274" y="5243130"/>
            <a:ext cx="8085157" cy="9979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DE93-3AD9-4F9C-B6CA-0F58B251D7A6}" type="slidenum">
              <a:rPr lang="en-GB" smtClean="0"/>
              <a:t>3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75274" y="270009"/>
            <a:ext cx="8768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B050"/>
                </a:solidFill>
              </a:rPr>
              <a:t> Expanding the workforce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16016" y="1840140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Pharmaceutical sciences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2954846"/>
            <a:ext cx="77048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/>
              <a:t>Advanced Masters </a:t>
            </a:r>
          </a:p>
          <a:p>
            <a:pPr>
              <a:lnSpc>
                <a:spcPct val="150000"/>
              </a:lnSpc>
            </a:pPr>
            <a:r>
              <a:rPr lang="en-GB" sz="2400" b="1" dirty="0"/>
              <a:t>	Industrial Pharmacy</a:t>
            </a:r>
          </a:p>
          <a:p>
            <a:pPr>
              <a:lnSpc>
                <a:spcPct val="150000"/>
              </a:lnSpc>
            </a:pPr>
            <a:r>
              <a:rPr lang="en-GB" sz="2400" b="1" dirty="0"/>
              <a:t>	Pharmaceutical Technology</a:t>
            </a:r>
            <a:r>
              <a:rPr lang="en-GB" dirty="0"/>
              <a:t>	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5275" y="5451604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Doctoral studies</a:t>
            </a:r>
          </a:p>
        </p:txBody>
      </p:sp>
    </p:spTree>
    <p:extLst>
      <p:ext uri="{BB962C8B-B14F-4D97-AF65-F5344CB8AC3E}">
        <p14:creationId xmlns:p14="http://schemas.microsoft.com/office/powerpoint/2010/main" val="3540309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81929"/>
            <a:ext cx="2133600" cy="365125"/>
          </a:xfrm>
        </p:spPr>
        <p:txBody>
          <a:bodyPr/>
          <a:lstStyle/>
          <a:p>
            <a:fld id="{F5D5DE93-3AD9-4F9C-B6CA-0F58B251D7A6}" type="slidenum">
              <a:rPr lang="en-GB" smtClean="0"/>
              <a:t>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9032" y="1204372"/>
            <a:ext cx="2304255" cy="1728192"/>
          </a:xfrm>
          <a:prstGeom prst="rect">
            <a:avLst/>
          </a:prstGeom>
          <a:ln w="12700">
            <a:solidFill>
              <a:srgbClr val="00B050"/>
            </a:solidFill>
          </a:ln>
        </p:spPr>
      </p:pic>
      <p:sp>
        <p:nvSpPr>
          <p:cNvPr id="25" name="Up Arrow 24"/>
          <p:cNvSpPr/>
          <p:nvPr/>
        </p:nvSpPr>
        <p:spPr>
          <a:xfrm rot="7662015">
            <a:off x="4272449" y="1292983"/>
            <a:ext cx="843785" cy="4893345"/>
          </a:xfrm>
          <a:prstGeom prst="up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361520"/>
            <a:ext cx="3342182" cy="2271164"/>
          </a:xfrm>
          <a:prstGeom prst="rect">
            <a:avLst/>
          </a:prstGeom>
          <a:ln w="12700">
            <a:solidFill>
              <a:srgbClr val="00B05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014" y="953436"/>
            <a:ext cx="3326500" cy="1700807"/>
          </a:xfrm>
          <a:prstGeom prst="rect">
            <a:avLst/>
          </a:prstGeom>
          <a:ln w="12700">
            <a:solidFill>
              <a:srgbClr val="00B050"/>
            </a:solidFill>
          </a:ln>
        </p:spPr>
      </p:pic>
      <p:sp>
        <p:nvSpPr>
          <p:cNvPr id="26" name="TextBox 25"/>
          <p:cNvSpPr txBox="1"/>
          <p:nvPr/>
        </p:nvSpPr>
        <p:spPr>
          <a:xfrm>
            <a:off x="2860292" y="1350415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</a:rPr>
              <a:t>Community Pharmacy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78117" y="3460048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</a:rPr>
              <a:t>Industrial Pharmacy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631105" y="2765241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B050"/>
                </a:solidFill>
              </a:rPr>
              <a:t>Hospital Pharmacy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75274" y="270009"/>
            <a:ext cx="8768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B050"/>
                </a:solidFill>
              </a:rPr>
              <a:t>Evolvements in Pharmacy</a:t>
            </a:r>
          </a:p>
        </p:txBody>
      </p:sp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191" y="4117886"/>
            <a:ext cx="1939609" cy="2262877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Oval 31"/>
          <p:cNvSpPr/>
          <p:nvPr/>
        </p:nvSpPr>
        <p:spPr>
          <a:xfrm>
            <a:off x="2813364" y="2228365"/>
            <a:ext cx="310217" cy="32303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3973072" y="3164586"/>
            <a:ext cx="310217" cy="32303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5408428" y="4229400"/>
            <a:ext cx="310217" cy="32303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604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0" y="5229200"/>
            <a:ext cx="9036496" cy="0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28743" y="2204864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What is needed at entry degree level for a pharmacy graduate?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395536" y="5445224"/>
            <a:ext cx="2736304" cy="1175925"/>
            <a:chOff x="395536" y="5445224"/>
            <a:chExt cx="2736304" cy="117592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5445224"/>
              <a:ext cx="2736304" cy="1175925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331640" y="5805264"/>
              <a:ext cx="18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1992-2017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0368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0" y="5229200"/>
            <a:ext cx="9036496" cy="0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82454" y="1525719"/>
            <a:ext cx="85271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GB" sz="2400" b="1" dirty="0">
                <a:solidFill>
                  <a:srgbClr val="FF0000"/>
                </a:solidFill>
              </a:rPr>
              <a:t>professional skills mix </a:t>
            </a:r>
            <a:r>
              <a:rPr lang="en-GB" sz="2400" b="1" dirty="0"/>
              <a:t>within the curriculum through the inclusion of basic pharmaceutical sciences, biomedical sciences, pharmacy practice, pharmacotherapy and pharmaceutical regulatory sciences 	</a:t>
            </a:r>
          </a:p>
          <a:p>
            <a:pPr>
              <a:lnSpc>
                <a:spcPct val="150000"/>
              </a:lnSpc>
            </a:pPr>
            <a:r>
              <a:rPr lang="en-GB" sz="2400" b="1" dirty="0"/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366325" y="1525719"/>
            <a:ext cx="8568952" cy="2308324"/>
          </a:xfrm>
          <a:prstGeom prst="rect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395536" y="5445224"/>
            <a:ext cx="2736304" cy="1175925"/>
            <a:chOff x="395536" y="5445224"/>
            <a:chExt cx="2736304" cy="117592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5445224"/>
              <a:ext cx="2736304" cy="1175925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331640" y="5805264"/>
              <a:ext cx="18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1992-2017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117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DE93-3AD9-4F9C-B6CA-0F58B251D7A6}" type="slidenum">
              <a:rPr lang="en-GB" smtClean="0"/>
              <a:t>7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340768"/>
            <a:ext cx="6480720" cy="4860540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071811" y="404664"/>
            <a:ext cx="76766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B050"/>
                </a:solidFill>
              </a:rPr>
              <a:t>EAFP Helsinki 2017 Stakeholders Discussion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67744" y="628551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EAFP Annual Conference, 2017</a:t>
            </a:r>
          </a:p>
        </p:txBody>
      </p:sp>
    </p:spTree>
    <p:extLst>
      <p:ext uri="{BB962C8B-B14F-4D97-AF65-F5344CB8AC3E}">
        <p14:creationId xmlns:p14="http://schemas.microsoft.com/office/powerpoint/2010/main" val="1123425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DE93-3AD9-4F9C-B6CA-0F58B251D7A6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037" y="1196752"/>
            <a:ext cx="6407696" cy="4805772"/>
          </a:xfrm>
          <a:prstGeom prst="rect">
            <a:avLst/>
          </a:prstGeom>
          <a:ln w="25400">
            <a:solidFill>
              <a:srgbClr val="00B05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113037" y="476672"/>
            <a:ext cx="65069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</a:rPr>
              <a:t>Relevant Pharmacy Education</a:t>
            </a:r>
          </a:p>
        </p:txBody>
      </p:sp>
    </p:spTree>
    <p:extLst>
      <p:ext uri="{BB962C8B-B14F-4D97-AF65-F5344CB8AC3E}">
        <p14:creationId xmlns:p14="http://schemas.microsoft.com/office/powerpoint/2010/main" val="3013294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319716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2800" b="1" dirty="0">
                <a:solidFill>
                  <a:srgbClr val="00B050"/>
                </a:solidFill>
              </a:rPr>
              <a:t>Scope</a:t>
            </a:r>
          </a:p>
          <a:p>
            <a:pPr>
              <a:lnSpc>
                <a:spcPct val="150000"/>
              </a:lnSpc>
            </a:pPr>
            <a:r>
              <a:rPr lang="en-GB" sz="2800" b="1" dirty="0"/>
              <a:t>To encourage pharmacy educators to reflect on the characteristics expected from a pharmacy graduate</a:t>
            </a:r>
          </a:p>
          <a:p>
            <a:pPr>
              <a:lnSpc>
                <a:spcPct val="150000"/>
              </a:lnSpc>
            </a:pPr>
            <a:r>
              <a:rPr lang="en-GB" sz="2800" b="1" dirty="0"/>
              <a:t>To understand perspectives and expectations of different stakeholders from pharmacy graduates</a:t>
            </a:r>
          </a:p>
          <a:p>
            <a:pPr>
              <a:lnSpc>
                <a:spcPct val="150000"/>
              </a:lnSpc>
            </a:pPr>
            <a:r>
              <a:rPr lang="en-GB" sz="2800" b="1" dirty="0"/>
              <a:t>To support evolvement of pharmacy curricula to meet current and future needs of pharmaceutical professional services and processes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5DE93-3AD9-4F9C-B6CA-0F58B251D7A6}" type="slidenum">
              <a:rPr lang="en-GB" smtClean="0"/>
              <a:t>9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940152" y="5639422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</a:rPr>
              <a:t>EAFP Position Paper 2018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589240"/>
            <a:ext cx="9036496" cy="0"/>
          </a:xfrm>
          <a:prstGeom prst="line">
            <a:avLst/>
          </a:prstGeom>
          <a:ln w="38100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395536" y="5709459"/>
            <a:ext cx="2736304" cy="1175925"/>
            <a:chOff x="395536" y="5445224"/>
            <a:chExt cx="2736304" cy="117592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5445224"/>
              <a:ext cx="2736304" cy="117592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331640" y="5805264"/>
              <a:ext cx="18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1992-2017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21681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234</Words>
  <Application>Microsoft Macintosh PowerPoint</Application>
  <PresentationFormat>Presentazione su schermo (4:3)</PresentationFormat>
  <Paragraphs>70</Paragraphs>
  <Slides>12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University Of Malta</dc:creator>
  <cp:lastModifiedBy>Patrizia SANTI</cp:lastModifiedBy>
  <cp:revision>41</cp:revision>
  <cp:lastPrinted>2017-05-11T10:40:32Z</cp:lastPrinted>
  <dcterms:created xsi:type="dcterms:W3CDTF">2016-05-10T10:06:54Z</dcterms:created>
  <dcterms:modified xsi:type="dcterms:W3CDTF">2018-05-16T09:11:45Z</dcterms:modified>
</cp:coreProperties>
</file>